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6" r:id="rId8"/>
    <p:sldId id="261" r:id="rId9"/>
    <p:sldId id="262" r:id="rId10"/>
    <p:sldId id="265" r:id="rId11"/>
    <p:sldId id="264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529D-843E-479B-BB60-A26DA8D07E76}" type="datetimeFigureOut">
              <a:rPr lang="nl-NL" smtClean="0"/>
              <a:t>4-12-2017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0D1CA92-C5C1-44B7-A27B-2706ED6E91C3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A84529D-843E-479B-BB60-A26DA8D07E76}" type="datetimeFigureOut">
              <a:rPr lang="nl-NL" smtClean="0"/>
              <a:t>4-12-2017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2100064"/>
          </a:xfrm>
        </p:spPr>
        <p:txBody>
          <a:bodyPr/>
          <a:lstStyle/>
          <a:p>
            <a:r>
              <a:rPr lang="nl-NL" dirty="0"/>
              <a:t>Begeleiden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Angerenstein</a:t>
            </a:r>
            <a:r>
              <a:rPr lang="nl-NL" dirty="0"/>
              <a:t>:</a:t>
            </a:r>
            <a:br>
              <a:rPr lang="nl-NL" dirty="0"/>
            </a:br>
            <a:r>
              <a:rPr lang="nl-NL" dirty="0"/>
              <a:t>Methodiek en begeleiden </a:t>
            </a:r>
          </a:p>
          <a:p>
            <a:r>
              <a:rPr lang="nl-NL" dirty="0"/>
              <a:t>Thema: 11</a:t>
            </a:r>
          </a:p>
        </p:txBody>
      </p:sp>
    </p:spTree>
    <p:extLst>
      <p:ext uri="{BB962C8B-B14F-4D97-AF65-F5344CB8AC3E}">
        <p14:creationId xmlns:p14="http://schemas.microsoft.com/office/powerpoint/2010/main" val="929192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Valkuilen bij de begeleiding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Overschatten van de cliënt </a:t>
            </a:r>
          </a:p>
          <a:p>
            <a:r>
              <a:rPr lang="nl-NL" dirty="0"/>
              <a:t>Onderschatten van de cliënt</a:t>
            </a:r>
          </a:p>
          <a:p>
            <a:r>
              <a:rPr lang="nl-NL" dirty="0"/>
              <a:t>Teveel gericht op problemen</a:t>
            </a:r>
          </a:p>
          <a:p>
            <a:endParaRPr lang="nl-NL" dirty="0"/>
          </a:p>
          <a:p>
            <a:pPr marL="114300" indent="0">
              <a:buNone/>
            </a:pPr>
            <a:r>
              <a:rPr lang="nl-NL" dirty="0"/>
              <a:t>Maak van deze valkuilen een leermoment.</a:t>
            </a:r>
          </a:p>
        </p:txBody>
      </p:sp>
    </p:spTree>
    <p:extLst>
      <p:ext uri="{BB962C8B-B14F-4D97-AF65-F5344CB8AC3E}">
        <p14:creationId xmlns:p14="http://schemas.microsoft.com/office/powerpoint/2010/main" val="3637643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Maak aan de hand van een collage een sterkte/zwakte analyse van jezelf. Waar ben je goed in en waar moet jij je nog in ontwikkelen voor dit werk?</a:t>
            </a:r>
          </a:p>
        </p:txBody>
      </p:sp>
    </p:spTree>
    <p:extLst>
      <p:ext uri="{BB962C8B-B14F-4D97-AF65-F5344CB8AC3E}">
        <p14:creationId xmlns:p14="http://schemas.microsoft.com/office/powerpoint/2010/main" val="251025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Activiteiten gebieden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Alle activiteiten die je uitvoert met cliënten gaan over:</a:t>
            </a:r>
          </a:p>
          <a:p>
            <a:endParaRPr lang="nl-NL" dirty="0"/>
          </a:p>
          <a:p>
            <a:pPr marL="114300" indent="0">
              <a:buNone/>
            </a:pPr>
            <a:endParaRPr lang="nl-NL" dirty="0"/>
          </a:p>
          <a:p>
            <a:pPr lvl="1"/>
            <a:r>
              <a:rPr lang="nl-NL" dirty="0"/>
              <a:t>Het voeren van gesprekken</a:t>
            </a:r>
          </a:p>
          <a:p>
            <a:pPr lvl="1"/>
            <a:r>
              <a:rPr lang="nl-NL" dirty="0"/>
              <a:t>Het uitvoeren van verzorgende taken</a:t>
            </a:r>
          </a:p>
          <a:p>
            <a:pPr lvl="1"/>
            <a:r>
              <a:rPr lang="nl-NL" dirty="0"/>
              <a:t>Het organiseren van ontwikkelingsgerichte activiteiten</a:t>
            </a:r>
          </a:p>
          <a:p>
            <a:pPr lvl="1"/>
            <a:r>
              <a:rPr lang="nl-NL" dirty="0"/>
              <a:t>Het scheppen van een veilige en uitdagende omgeving</a:t>
            </a:r>
          </a:p>
        </p:txBody>
      </p:sp>
    </p:spTree>
    <p:extLst>
      <p:ext uri="{BB962C8B-B14F-4D97-AF65-F5344CB8AC3E}">
        <p14:creationId xmlns:p14="http://schemas.microsoft.com/office/powerpoint/2010/main" val="1223501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Gesprekken voeren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Gesprekken die je voert met een cliënt hebben altijd een doel. Bijvoorbeeld:</a:t>
            </a:r>
          </a:p>
          <a:p>
            <a:pPr indent="-342900">
              <a:buFontTx/>
              <a:buChar char="-"/>
            </a:pPr>
            <a:r>
              <a:rPr lang="nl-NL" dirty="0">
                <a:sym typeface="Wingdings" panose="05000000000000000000" pitchFamily="2" charset="2"/>
              </a:rPr>
              <a:t>Informeel contact om veiligheid te bevorderen</a:t>
            </a:r>
          </a:p>
          <a:p>
            <a:pPr indent="-342900">
              <a:buFontTx/>
              <a:buChar char="-"/>
            </a:pPr>
            <a:r>
              <a:rPr lang="nl-NL" dirty="0">
                <a:sym typeface="Wingdings" panose="05000000000000000000" pitchFamily="2" charset="2"/>
              </a:rPr>
              <a:t>Informatie krijgen</a:t>
            </a:r>
          </a:p>
          <a:p>
            <a:pPr indent="-342900">
              <a:buFontTx/>
              <a:buChar char="-"/>
            </a:pPr>
            <a:r>
              <a:rPr lang="nl-NL" dirty="0">
                <a:sym typeface="Wingdings" panose="05000000000000000000" pitchFamily="2" charset="2"/>
              </a:rPr>
              <a:t>Motiveren</a:t>
            </a:r>
          </a:p>
          <a:p>
            <a:pPr indent="-342900">
              <a:buFontTx/>
              <a:buChar char="-"/>
            </a:pPr>
            <a:r>
              <a:rPr lang="nl-NL" dirty="0">
                <a:sym typeface="Wingdings" panose="05000000000000000000" pitchFamily="2" charset="2"/>
              </a:rPr>
              <a:t>Ondersteunen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5953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Uitvoeren van verzorgende taken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Bieden van lichamelijke zorg of begeleiden bij lichamelijke zorg</a:t>
            </a:r>
          </a:p>
          <a:p>
            <a:pPr marL="11430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Eten</a:t>
            </a:r>
          </a:p>
          <a:p>
            <a:pPr>
              <a:buFontTx/>
              <a:buChar char="-"/>
            </a:pPr>
            <a:r>
              <a:rPr lang="nl-NL" dirty="0"/>
              <a:t>Wassen</a:t>
            </a:r>
          </a:p>
          <a:p>
            <a:pPr>
              <a:buFontTx/>
              <a:buChar char="-"/>
            </a:pPr>
            <a:r>
              <a:rPr lang="nl-NL" dirty="0"/>
              <a:t>Aankleden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/>
              <a:t>Respect tonen naar de cliënt is erg belangrijk. Hoe doe je dat?</a:t>
            </a:r>
          </a:p>
        </p:txBody>
      </p:sp>
    </p:spTree>
    <p:extLst>
      <p:ext uri="{BB962C8B-B14F-4D97-AF65-F5344CB8AC3E}">
        <p14:creationId xmlns:p14="http://schemas.microsoft.com/office/powerpoint/2010/main" val="3276947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/>
              <a:t>Organiseren van ontwikkelingsgerichte activiteiten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Zijn gericht op het stimuleren van ontwikkeling</a:t>
            </a:r>
          </a:p>
          <a:p>
            <a:pPr lvl="2"/>
            <a:r>
              <a:rPr lang="nl-NL" dirty="0"/>
              <a:t>Motorische ontwikkeling</a:t>
            </a:r>
          </a:p>
          <a:p>
            <a:pPr lvl="2"/>
            <a:r>
              <a:rPr lang="nl-NL" dirty="0"/>
              <a:t>Cognitieve ontwikkeling</a:t>
            </a:r>
          </a:p>
          <a:p>
            <a:pPr lvl="2"/>
            <a:r>
              <a:rPr lang="nl-NL" dirty="0"/>
              <a:t>Sociaal emotionele ontwikkeling</a:t>
            </a:r>
          </a:p>
          <a:p>
            <a:pPr lvl="2"/>
            <a:endParaRPr lang="nl-NL" dirty="0"/>
          </a:p>
          <a:p>
            <a:pPr lvl="2"/>
            <a:endParaRPr lang="nl-NL" dirty="0"/>
          </a:p>
          <a:p>
            <a:pPr lvl="2"/>
            <a:endParaRPr lang="nl-NL" dirty="0"/>
          </a:p>
          <a:p>
            <a:pPr marL="777240" lvl="2" indent="0">
              <a:buNone/>
            </a:pPr>
            <a:r>
              <a:rPr lang="nl-NL" sz="2400" dirty="0"/>
              <a:t>Bedenk bij elk ontwikkelingsgebied een activiteit</a:t>
            </a:r>
          </a:p>
        </p:txBody>
      </p:sp>
    </p:spTree>
    <p:extLst>
      <p:ext uri="{BB962C8B-B14F-4D97-AF65-F5344CB8AC3E}">
        <p14:creationId xmlns:p14="http://schemas.microsoft.com/office/powerpoint/2010/main" val="4287997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Scheppen van een veilige en uitdagende omgeving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Als een cliënt zich veilig en uitgedaagd voelt, dan wordt het geprikkeld in zijn ontwikkeling.</a:t>
            </a:r>
          </a:p>
          <a:p>
            <a:endParaRPr lang="nl-NL" dirty="0"/>
          </a:p>
          <a:p>
            <a:r>
              <a:rPr lang="nl-NL" dirty="0"/>
              <a:t>Voorbeelden:</a:t>
            </a:r>
          </a:p>
          <a:p>
            <a:pPr lvl="1"/>
            <a:r>
              <a:rPr lang="nl-NL" dirty="0"/>
              <a:t>Rustige hoekjes om te ontspannen</a:t>
            </a:r>
          </a:p>
          <a:p>
            <a:pPr lvl="1"/>
            <a:r>
              <a:rPr lang="nl-NL" dirty="0"/>
              <a:t>Kleurgebruik</a:t>
            </a:r>
          </a:p>
          <a:p>
            <a:pPr lvl="1"/>
            <a:r>
              <a:rPr lang="nl-NL" dirty="0"/>
              <a:t>Belevingshoeken</a:t>
            </a:r>
          </a:p>
        </p:txBody>
      </p:sp>
    </p:spTree>
    <p:extLst>
      <p:ext uri="{BB962C8B-B14F-4D97-AF65-F5344CB8AC3E}">
        <p14:creationId xmlns:p14="http://schemas.microsoft.com/office/powerpoint/2010/main" val="3023621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987AA3-77E7-465B-B612-C606594B4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602CC2-A145-4F24-86D9-27FC69567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Zoek in tweetallen uit wat de volgende begeleidingsstijlen inhouden:</a:t>
            </a:r>
          </a:p>
          <a:p>
            <a:endParaRPr lang="nl-NL" dirty="0"/>
          </a:p>
          <a:p>
            <a:pPr>
              <a:buFontTx/>
              <a:buChar char="-"/>
            </a:pPr>
            <a:r>
              <a:rPr lang="nl-NL" b="1" dirty="0"/>
              <a:t>Autoritaire begeleidingsstijl</a:t>
            </a:r>
            <a:br>
              <a:rPr lang="nl-NL" b="1" dirty="0"/>
            </a:br>
            <a:endParaRPr lang="nl-NL" dirty="0"/>
          </a:p>
          <a:p>
            <a:pPr>
              <a:buFontTx/>
              <a:buChar char="-"/>
            </a:pPr>
            <a:r>
              <a:rPr lang="nl-NL" b="1" dirty="0" err="1"/>
              <a:t>Autoritatieve</a:t>
            </a:r>
            <a:r>
              <a:rPr lang="nl-NL" b="1" dirty="0"/>
              <a:t> begeleidingsstijl</a:t>
            </a:r>
          </a:p>
          <a:p>
            <a:pPr marL="411480" lvl="1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b="1" dirty="0"/>
              <a:t>Permissieve begeleidingsstijl</a:t>
            </a:r>
          </a:p>
          <a:p>
            <a:pPr>
              <a:buFontTx/>
              <a:buChar char="-"/>
            </a:pPr>
            <a:endParaRPr lang="nl-NL" b="1" dirty="0"/>
          </a:p>
          <a:p>
            <a:pPr>
              <a:buFontTx/>
              <a:buChar char="-"/>
            </a:pPr>
            <a:r>
              <a:rPr lang="nl-NL" dirty="0"/>
              <a:t>Hierna gaan we dit klassikaal bespreken.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4414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620000" cy="1143000"/>
          </a:xfrm>
        </p:spPr>
        <p:txBody>
          <a:bodyPr/>
          <a:lstStyle/>
          <a:p>
            <a:r>
              <a:rPr lang="nl-NL" dirty="0"/>
              <a:t>Begeleidingsstijlen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6916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nl-NL" b="1" dirty="0"/>
              <a:t>3 stijlen:</a:t>
            </a:r>
          </a:p>
          <a:p>
            <a:pPr marL="11430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b="1" dirty="0"/>
              <a:t>Autoritaire begeleidingsstijl</a:t>
            </a:r>
          </a:p>
          <a:p>
            <a:pPr lvl="1">
              <a:buFontTx/>
              <a:buChar char="-"/>
            </a:pPr>
            <a:r>
              <a:rPr lang="nl-NL" dirty="0"/>
              <a:t>Controle, leidende rol, verwacht gehoorzaamheid.</a:t>
            </a:r>
          </a:p>
          <a:p>
            <a:pPr marL="411480" lvl="1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b="1" dirty="0" err="1"/>
              <a:t>Autoritatieve</a:t>
            </a:r>
            <a:r>
              <a:rPr lang="nl-NL" b="1" dirty="0"/>
              <a:t> begeleidingsstijl</a:t>
            </a:r>
          </a:p>
          <a:p>
            <a:pPr lvl="1">
              <a:buFontTx/>
              <a:buChar char="-"/>
            </a:pPr>
            <a:r>
              <a:rPr lang="nl-NL" dirty="0"/>
              <a:t>Communiceert veel, zoekt aansluiting bij de cliënt, stimuleert een actieve rol</a:t>
            </a:r>
          </a:p>
          <a:p>
            <a:pPr lvl="1"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b="1" dirty="0"/>
              <a:t>Permissieve begeleidingsstijl</a:t>
            </a:r>
          </a:p>
          <a:p>
            <a:pPr lvl="1">
              <a:buFontTx/>
              <a:buChar char="-"/>
            </a:pPr>
            <a:r>
              <a:rPr lang="nl-NL" dirty="0"/>
              <a:t>Stelt weinig eisen of regels, is terughoudend, controleert weinig</a:t>
            </a:r>
            <a:br>
              <a:rPr lang="nl-NL" dirty="0"/>
            </a:br>
            <a:endParaRPr lang="nl-NL" dirty="0"/>
          </a:p>
          <a:p>
            <a:pPr marL="411480" lvl="1" indent="0">
              <a:buNone/>
            </a:pPr>
            <a:r>
              <a:rPr lang="nl-NL" b="1" dirty="0"/>
              <a:t>Ga in tweetallen oefenen met het voeren van een gesprek in alle drie de stijlen. Na afloop klassikaal bespreken: welke past het beste bij jou en waarom?</a:t>
            </a:r>
          </a:p>
        </p:txBody>
      </p:sp>
    </p:spTree>
    <p:extLst>
      <p:ext uri="{BB962C8B-B14F-4D97-AF65-F5344CB8AC3E}">
        <p14:creationId xmlns:p14="http://schemas.microsoft.com/office/powerpoint/2010/main" val="2997108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Competenties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belangrijkste:</a:t>
            </a:r>
          </a:p>
          <a:p>
            <a:endParaRPr lang="nl-NL" dirty="0"/>
          </a:p>
          <a:p>
            <a:pPr lvl="1"/>
            <a:r>
              <a:rPr lang="nl-NL" dirty="0"/>
              <a:t>Normen en waarden van jezelf en anderen hanteren</a:t>
            </a:r>
          </a:p>
          <a:p>
            <a:pPr lvl="1"/>
            <a:r>
              <a:rPr lang="nl-NL" dirty="0"/>
              <a:t>Vertrouwensband op kunnen bouwen</a:t>
            </a:r>
          </a:p>
          <a:p>
            <a:pPr lvl="1"/>
            <a:r>
              <a:rPr lang="nl-NL" dirty="0"/>
              <a:t>Inleven in de ander</a:t>
            </a:r>
          </a:p>
          <a:p>
            <a:pPr lvl="1"/>
            <a:r>
              <a:rPr lang="nl-NL" dirty="0"/>
              <a:t>Empathisch vermogen hebben.</a:t>
            </a:r>
          </a:p>
          <a:p>
            <a:pPr lvl="1"/>
            <a:r>
              <a:rPr lang="nl-NL" dirty="0"/>
              <a:t>Sensitief zijn</a:t>
            </a:r>
          </a:p>
          <a:p>
            <a:pPr lvl="1"/>
            <a:r>
              <a:rPr lang="nl-NL" dirty="0"/>
              <a:t>Respect tonen</a:t>
            </a:r>
          </a:p>
          <a:p>
            <a:pPr lvl="1"/>
            <a:r>
              <a:rPr lang="nl-NL" dirty="0"/>
              <a:t>Echtheid hebben</a:t>
            </a:r>
          </a:p>
          <a:p>
            <a:pPr lvl="1"/>
            <a:r>
              <a:rPr lang="nl-NL" dirty="0"/>
              <a:t>Responsief handelen</a:t>
            </a:r>
          </a:p>
        </p:txBody>
      </p:sp>
    </p:spTree>
    <p:extLst>
      <p:ext uri="{BB962C8B-B14F-4D97-AF65-F5344CB8AC3E}">
        <p14:creationId xmlns:p14="http://schemas.microsoft.com/office/powerpoint/2010/main" val="2781401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grenzend">
  <a:themeElements>
    <a:clrScheme name="Aangrenzend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247</TotalTime>
  <Words>293</Words>
  <Application>Microsoft Office PowerPoint</Application>
  <PresentationFormat>Diavoorstelling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Wingdings</vt:lpstr>
      <vt:lpstr>Aangrenzend</vt:lpstr>
      <vt:lpstr>Begeleiden</vt:lpstr>
      <vt:lpstr>Activiteiten gebieden</vt:lpstr>
      <vt:lpstr>Gesprekken voeren</vt:lpstr>
      <vt:lpstr>Uitvoeren van verzorgende taken</vt:lpstr>
      <vt:lpstr>Organiseren van ontwikkelingsgerichte activiteiten</vt:lpstr>
      <vt:lpstr>Scheppen van een veilige en uitdagende omgeving</vt:lpstr>
      <vt:lpstr>Opdracht</vt:lpstr>
      <vt:lpstr>Begeleidingsstijlen</vt:lpstr>
      <vt:lpstr>Competenties</vt:lpstr>
      <vt:lpstr>Valkuilen bij de begeleiding</vt:lpstr>
      <vt:lpstr>Opdracht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Cyclisch proces binnen methodisch begeleiden</dc:title>
  <dc:creator>Berthe Toonder-ter Veen</dc:creator>
  <cp:lastModifiedBy>Carlien Solle</cp:lastModifiedBy>
  <cp:revision>15</cp:revision>
  <dcterms:created xsi:type="dcterms:W3CDTF">2016-05-17T09:15:02Z</dcterms:created>
  <dcterms:modified xsi:type="dcterms:W3CDTF">2017-12-04T11:04:26Z</dcterms:modified>
</cp:coreProperties>
</file>